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02" r:id="rId3"/>
    <p:sldId id="442" r:id="rId4"/>
    <p:sldId id="435" r:id="rId5"/>
    <p:sldId id="443" r:id="rId6"/>
    <p:sldId id="444" r:id="rId7"/>
    <p:sldId id="448" r:id="rId8"/>
    <p:sldId id="446" r:id="rId9"/>
    <p:sldId id="447" r:id="rId10"/>
    <p:sldId id="293" r:id="rId11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61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7"/>
    <p:restoredTop sz="94660"/>
  </p:normalViewPr>
  <p:slideViewPr>
    <p:cSldViewPr showGuides="1">
      <p:cViewPr varScale="1">
        <p:scale>
          <a:sx n="108" d="100"/>
          <a:sy n="108" d="100"/>
        </p:scale>
        <p:origin x="-78" y="-108"/>
      </p:cViewPr>
      <p:guideLst>
        <p:guide orient="horz" pos="247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/>
            <a:fld id="{9A0DB2DC-4C9A-4742-B13C-FB6460FD3503}" type="slidenum">
              <a:rPr lang="en-US" sz="1200" dirty="0">
                <a:latin typeface="Calibri" panose="020F0502020204030204" pitchFamily="34" charset="0"/>
              </a:rPr>
            </a:fld>
            <a:endParaRPr 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dirty="0"/>
              <a:t>Click to edit Master title style</a:t>
            </a:r>
            <a:endParaRPr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Click to edit Master text styles</a:t>
            </a:r>
            <a:endParaRPr dirty="0"/>
          </a:p>
          <a:p>
            <a:pPr lvl="1"/>
            <a:r>
              <a:rPr dirty="0"/>
              <a:t>Second level</a:t>
            </a:r>
            <a:endParaRPr dirty="0"/>
          </a:p>
          <a:p>
            <a:pPr lvl="2"/>
            <a:r>
              <a:rPr dirty="0"/>
              <a:t>Third level</a:t>
            </a:r>
            <a:endParaRPr dirty="0"/>
          </a:p>
          <a:p>
            <a:pPr lvl="3"/>
            <a:r>
              <a:rPr dirty="0"/>
              <a:t>Fourth level</a:t>
            </a:r>
            <a:endParaRPr dirty="0"/>
          </a:p>
          <a:p>
            <a:pPr lvl="4"/>
            <a:r>
              <a:rPr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Picture 13"/>
          <p:cNvPicPr>
            <a:picLocks noChangeAspect="1"/>
          </p:cNvPicPr>
          <p:nvPr>
            <p:ph type="title"/>
          </p:nvPr>
        </p:nvPicPr>
        <p:blipFill>
          <a:blip r:embed="rId1"/>
          <a:srcRect/>
          <a:stretch>
            <a:fillRect/>
          </a:stretch>
        </p:blipFill>
        <p:spPr>
          <a:xfrm>
            <a:off x="971550" y="549275"/>
            <a:ext cx="2592388" cy="1863725"/>
          </a:xfrm>
          <a:ln/>
        </p:spPr>
      </p:pic>
      <p:sp>
        <p:nvSpPr>
          <p:cNvPr id="16387" name="Rectangle 8"/>
          <p:cNvSpPr>
            <a:spLocks noGrp="1"/>
          </p:cNvSpPr>
          <p:nvPr>
            <p:ph sz="half" idx="2"/>
          </p:nvPr>
        </p:nvSpPr>
        <p:spPr>
          <a:xfrm>
            <a:off x="323850" y="2924175"/>
            <a:ext cx="4038600" cy="1728788"/>
          </a:xfrm>
          <a:ln/>
        </p:spPr>
        <p:txBody>
          <a:bodyPr vert="horz" wrap="square" lIns="91440" tIns="45720" rIns="91440" bIns="45720" anchor="t"/>
          <a:p>
            <a:pPr>
              <a:buFont typeface="Arial" panose="020B0604020202020204" pitchFamily="34" charset="0"/>
              <a:buNone/>
            </a:pPr>
            <a:r>
              <a:rPr kern="1200">
                <a:latin typeface="+mn-lt"/>
                <a:ea typeface="+mn-ea"/>
                <a:cs typeface="+mn-cs"/>
              </a:rPr>
              <a:t> </a:t>
            </a:r>
            <a:endParaRPr kern="1200">
              <a:latin typeface="+mn-lt"/>
              <a:ea typeface="+mn-ea"/>
              <a:cs typeface="+mn-cs"/>
            </a:endParaRPr>
          </a:p>
        </p:txBody>
      </p:sp>
      <p:sp>
        <p:nvSpPr>
          <p:cNvPr id="16388" name="TextBox 11"/>
          <p:cNvSpPr txBox="1"/>
          <p:nvPr/>
        </p:nvSpPr>
        <p:spPr>
          <a:xfrm>
            <a:off x="323850" y="2781300"/>
            <a:ext cx="7416800" cy="204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sz="3200" b="1">
                <a:latin typeface="Arial" panose="020B0604020202020204" pitchFamily="34" charset="0"/>
              </a:rPr>
              <a:t>TAKMIČARSKI DEO </a:t>
            </a:r>
            <a:endParaRPr sz="3200" b="1">
              <a:latin typeface="Arial" panose="020B0604020202020204" pitchFamily="34" charset="0"/>
            </a:endParaRPr>
          </a:p>
          <a:p>
            <a:r>
              <a:rPr sz="3200" b="1">
                <a:latin typeface="Arial" panose="020B0604020202020204" pitchFamily="34" charset="0"/>
              </a:rPr>
              <a:t> </a:t>
            </a:r>
            <a:endParaRPr sz="3200" b="1">
              <a:latin typeface="Arial" panose="020B0604020202020204" pitchFamily="34" charset="0"/>
            </a:endParaRPr>
          </a:p>
          <a:p>
            <a:r>
              <a:rPr sz="3200" b="1">
                <a:latin typeface="Arial" panose="020B0604020202020204" pitchFamily="34" charset="0"/>
              </a:rPr>
              <a:t>SPORTSKE IGRE MLADIH 2018.</a:t>
            </a:r>
            <a:endParaRPr sz="3200" b="1">
              <a:latin typeface="Arial" panose="020B0604020202020204" pitchFamily="34" charset="0"/>
            </a:endParaRPr>
          </a:p>
          <a:p>
            <a:r>
              <a:rPr sz="3200" b="1">
                <a:latin typeface="Arial" panose="020B0604020202020204" pitchFamily="34" charset="0"/>
              </a:rPr>
              <a:t># SRBIJA</a:t>
            </a:r>
            <a:endParaRPr sz="3200" b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269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87"/>
            <a:ext cx="9144000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2691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  <a:ln/>
        </p:spPr>
        <p:txBody>
          <a:bodyPr vert="horz" wrap="square" lIns="91440" tIns="45720" rIns="91440" bIns="45720" anchor="ctr"/>
          <a:p>
            <a:pPr algn="l" eaLnBrk="1" hangingPunct="1"/>
            <a:r>
              <a:rPr lang="sr-Latn-CS" altLang="x-none" dirty="0"/>
              <a:t>SIM poruka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1426" name="TextBox 3"/>
          <p:cNvSpPr txBox="1"/>
          <p:nvPr/>
        </p:nvSpPr>
        <p:spPr>
          <a:xfrm>
            <a:off x="8316913" y="6092825"/>
            <a:ext cx="3651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hr-HR" altLang="sr-Latn-RS" sz="4000" dirty="0">
                <a:cs typeface="Calibri" panose="020F0502020204030204" pitchFamily="34" charset="0"/>
              </a:rPr>
              <a:t> </a:t>
            </a:r>
            <a:endParaRPr lang="hr-HR" altLang="sr-Latn-RS" sz="4000" dirty="0">
              <a:ea typeface="Calibri" panose="020F0502020204030204" pitchFamily="34" charset="0"/>
            </a:endParaRPr>
          </a:p>
        </p:txBody>
      </p:sp>
      <p:sp>
        <p:nvSpPr>
          <p:cNvPr id="231427" name="TextBox 3"/>
          <p:cNvSpPr txBox="1"/>
          <p:nvPr/>
        </p:nvSpPr>
        <p:spPr>
          <a:xfrm>
            <a:off x="8316913" y="6092825"/>
            <a:ext cx="3651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hr-HR" altLang="sr-Latn-RS" sz="4000" dirty="0">
                <a:cs typeface="Calibri" panose="020F0502020204030204" pitchFamily="34" charset="0"/>
              </a:rPr>
              <a:t> </a:t>
            </a:r>
            <a:endParaRPr lang="hr-HR" altLang="sr-Latn-RS" sz="4000" dirty="0">
              <a:ea typeface="Calibri" panose="020F0502020204030204" pitchFamily="34" charset="0"/>
            </a:endParaRPr>
          </a:p>
        </p:txBody>
      </p:sp>
      <p:sp>
        <p:nvSpPr>
          <p:cNvPr id="231428" name="TextBox 4"/>
          <p:cNvSpPr txBox="1"/>
          <p:nvPr/>
        </p:nvSpPr>
        <p:spPr>
          <a:xfrm>
            <a:off x="468313" y="642938"/>
            <a:ext cx="7416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3130" eaLnBrk="1" hangingPunct="1">
              <a:spcBef>
                <a:spcPct val="0"/>
              </a:spcBef>
              <a:buNone/>
            </a:pPr>
            <a:r>
              <a:rPr lang="hr-HR" altLang="sr-Latn-RS" sz="3600" b="1" dirty="0"/>
              <a:t>TAKMIČENJA</a:t>
            </a:r>
            <a:endParaRPr lang="hr-HR" altLang="sr-Latn-RS" sz="3600" b="1" dirty="0"/>
          </a:p>
        </p:txBody>
      </p:sp>
      <p:sp>
        <p:nvSpPr>
          <p:cNvPr id="231429" name="TextBox 3"/>
          <p:cNvSpPr txBox="1"/>
          <p:nvPr/>
        </p:nvSpPr>
        <p:spPr>
          <a:xfrm>
            <a:off x="8286750" y="6130925"/>
            <a:ext cx="3651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hr-HR" altLang="sr-Latn-RS" dirty="0">
                <a:solidFill>
                  <a:schemeClr val="bg1"/>
                </a:solidFill>
                <a:latin typeface="DIN Next LT Pro Condensed" pitchFamily="34" charset="0"/>
              </a:rPr>
              <a:t>05</a:t>
            </a:r>
            <a:endParaRPr lang="hr-HR" altLang="sr-Latn-RS" dirty="0">
              <a:solidFill>
                <a:schemeClr val="bg1"/>
              </a:solidFill>
              <a:latin typeface="DIN Next LT Pro Condensed" pitchFamily="34" charset="0"/>
              <a:cs typeface="Calibri" panose="020F050202020403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hr-HR" altLang="sr-Latn-RS" sz="4000" dirty="0">
                <a:cs typeface="Calibri" panose="020F0502020204030204" pitchFamily="34" charset="0"/>
              </a:rPr>
              <a:t>  </a:t>
            </a:r>
            <a:endParaRPr lang="hr-HR" altLang="sr-Latn-RS" sz="4000" dirty="0">
              <a:ea typeface="Calibri" panose="020F0502020204030204" pitchFamily="34" charset="0"/>
            </a:endParaRPr>
          </a:p>
        </p:txBody>
      </p:sp>
      <p:sp>
        <p:nvSpPr>
          <p:cNvPr id="231430" name="TextBox 2"/>
          <p:cNvSpPr txBox="1"/>
          <p:nvPr/>
        </p:nvSpPr>
        <p:spPr>
          <a:xfrm>
            <a:off x="476250" y="1360488"/>
            <a:ext cx="7696200" cy="3495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hr-HR" altLang="sr-Latn-RS" sz="1400" dirty="0"/>
              <a:t># Sportske igre mladih organizuju takmičenja za osnovnoškolce u 10 sportova.</a:t>
            </a: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hr-HR" altLang="sr-Latn-RS" sz="1400" dirty="0"/>
              <a:t># Pravo učešća  imaju svi pojedinci i sve slobodno formirane ekipe,  ljubitelji zdravog načina života i druženja,  a ne samo deca koja se  aktivno  bave sportom.</a:t>
            </a: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hr-HR" altLang="sr-Latn-RS" sz="1400" dirty="0"/>
              <a:t># Takmičenja su organizovana na profesionalnom nivou, bez obzira što je u pitanju amaterski sport, u skladu sa svim propozicijama i pravilima pojedinog sporta Sportskih igara mladih. </a:t>
            </a: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hr-HR" altLang="sr-Latn-RS" sz="1400" dirty="0"/>
              <a:t> </a:t>
            </a: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hr-HR" altLang="sr-Latn-RS" sz="1400" dirty="0"/>
              <a:t># Sistem organizacije takmičenja u okviru Sportskih igara mladih realizuju se u okviru tri faze:</a:t>
            </a:r>
            <a:endParaRPr lang="hr-HR" altLang="sr-Latn-RS" sz="1400" dirty="0"/>
          </a:p>
          <a:p>
            <a:pPr marL="800100" lvl="1" indent="-342900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hr-HR" altLang="sr-Latn-RS" sz="1400" dirty="0"/>
              <a:t>Kvalifikaciona takmičenja / gradska finalna takmičenja </a:t>
            </a:r>
            <a:endParaRPr lang="hr-HR" altLang="sr-Latn-RS" sz="1400" dirty="0"/>
          </a:p>
          <a:p>
            <a:pPr marL="800100" lvl="1" indent="-342900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hr-HR" altLang="sr-Latn-RS" sz="1400" dirty="0"/>
              <a:t>Državno finale </a:t>
            </a:r>
            <a:endParaRPr lang="hr-HR" altLang="sr-Latn-RS" sz="1400" dirty="0"/>
          </a:p>
          <a:p>
            <a:pPr marL="800100" lvl="1" indent="-342900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hr-HR" altLang="sr-Latn-RS" sz="1400" dirty="0"/>
              <a:t>Veliko međunarodno finale</a:t>
            </a: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endParaRPr lang="hr-HR" altLang="sr-Latn-RS" sz="1400" dirty="0"/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hr-HR" altLang="sr-Latn-RS" sz="1400" dirty="0"/>
              <a:t># Pobednici kvalifikacionih takmičenja stiču pravo učešća na Državnom finalu, a pobednici Državnog finala ostvaruju pravo nastupa na Velikom međunarodnom finalu koje se održava u Splitu.</a:t>
            </a:r>
            <a:endParaRPr lang="hr-HR" altLang="sr-Latn-RS" sz="1400" dirty="0"/>
          </a:p>
        </p:txBody>
      </p:sp>
      <p:pic>
        <p:nvPicPr>
          <p:cNvPr id="231431" name="Content Placeholder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6550" y="260350"/>
            <a:ext cx="1006475" cy="8651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371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87"/>
            <a:ext cx="9142413" cy="6859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3715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  <a:ln/>
        </p:spPr>
        <p:txBody>
          <a:bodyPr vert="horz" wrap="square" lIns="91440" tIns="45720" rIns="91440" bIns="45720" anchor="ctr"/>
          <a:p>
            <a:pPr algn="l" eaLnBrk="1" hangingPunct="1"/>
            <a:r>
              <a:rPr sz="2400" b="1" err="1"/>
              <a:t>Sportovi</a:t>
            </a:r>
            <a:endParaRPr sz="2400" b="1"/>
          </a:p>
        </p:txBody>
      </p:sp>
      <p:grpSp>
        <p:nvGrpSpPr>
          <p:cNvPr id="243716" name="Group 11"/>
          <p:cNvGrpSpPr/>
          <p:nvPr/>
        </p:nvGrpSpPr>
        <p:grpSpPr>
          <a:xfrm>
            <a:off x="609600" y="2895600"/>
            <a:ext cx="8077200" cy="457200"/>
            <a:chOff x="609601" y="2895600"/>
            <a:chExt cx="8077199" cy="456716"/>
          </a:xfrm>
        </p:grpSpPr>
        <p:sp>
          <p:nvSpPr>
            <p:cNvPr id="243717" name="Rectangle 3"/>
            <p:cNvSpPr txBox="1"/>
            <p:nvPr/>
          </p:nvSpPr>
          <p:spPr>
            <a:xfrm>
              <a:off x="609601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Rukomet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718" name="Rectangle 3"/>
            <p:cNvSpPr txBox="1"/>
            <p:nvPr/>
          </p:nvSpPr>
          <p:spPr>
            <a:xfrm>
              <a:off x="2286000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>
                  <a:solidFill>
                    <a:schemeClr val="tx2"/>
                  </a:solidFill>
                  <a:latin typeface="Calibri" panose="020F0502020204030204" pitchFamily="34" charset="0"/>
                </a:rPr>
                <a:t>Basket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>
                  <a:solidFill>
                    <a:schemeClr val="tx2"/>
                  </a:solidFill>
                  <a:latin typeface="Calibri" panose="020F0502020204030204" pitchFamily="34" charset="0"/>
                </a:rPr>
                <a:t>3 na3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719" name="Rectangle 3"/>
            <p:cNvSpPr txBox="1"/>
            <p:nvPr/>
          </p:nvSpPr>
          <p:spPr>
            <a:xfrm>
              <a:off x="3886200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Odbojka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720" name="Rectangle 3"/>
            <p:cNvSpPr txBox="1"/>
            <p:nvPr/>
          </p:nvSpPr>
          <p:spPr>
            <a:xfrm>
              <a:off x="5562600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>
                  <a:solidFill>
                    <a:schemeClr val="tx2"/>
                  </a:solidFill>
                  <a:latin typeface="Calibri" panose="020F0502020204030204" pitchFamily="34" charset="0"/>
                </a:rPr>
                <a:t>Mali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fudbal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721" name="Rectangle 3"/>
            <p:cNvSpPr txBox="1"/>
            <p:nvPr/>
          </p:nvSpPr>
          <p:spPr>
            <a:xfrm>
              <a:off x="7239000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Igra “Između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dve vatre</a:t>
              </a:r>
              <a:r>
                <a:rPr sz="1600" b="1">
                  <a:solidFill>
                    <a:schemeClr val="tx2"/>
                  </a:solidFill>
                  <a:latin typeface="Calibri" panose="020F0502020204030204" pitchFamily="34" charset="0"/>
                </a:rPr>
                <a:t>”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43722" name="Group 12"/>
          <p:cNvGrpSpPr/>
          <p:nvPr/>
        </p:nvGrpSpPr>
        <p:grpSpPr>
          <a:xfrm>
            <a:off x="609600" y="4953000"/>
            <a:ext cx="8077200" cy="504825"/>
            <a:chOff x="609601" y="2847945"/>
            <a:chExt cx="8077199" cy="504371"/>
          </a:xfrm>
        </p:grpSpPr>
        <p:sp>
          <p:nvSpPr>
            <p:cNvPr id="243723" name="Rectangle 3"/>
            <p:cNvSpPr txBox="1"/>
            <p:nvPr/>
          </p:nvSpPr>
          <p:spPr>
            <a:xfrm>
              <a:off x="609601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Stoni tenis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724" name="Rectangle 3"/>
            <p:cNvSpPr txBox="1"/>
            <p:nvPr/>
          </p:nvSpPr>
          <p:spPr>
            <a:xfrm>
              <a:off x="2286000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Atletika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>
                  <a:solidFill>
                    <a:schemeClr val="tx2"/>
                  </a:solidFill>
                  <a:latin typeface="Calibri" panose="020F0502020204030204" pitchFamily="34" charset="0"/>
                </a:rPr>
                <a:t>60 m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725" name="Rectangle 3"/>
            <p:cNvSpPr txBox="1"/>
            <p:nvPr/>
          </p:nvSpPr>
          <p:spPr>
            <a:xfrm>
              <a:off x="3886200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Tenis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726" name="Rectangle 3"/>
            <p:cNvSpPr txBox="1"/>
            <p:nvPr/>
          </p:nvSpPr>
          <p:spPr>
            <a:xfrm>
              <a:off x="5562600" y="2895600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Šah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727" name="Rectangle 3"/>
            <p:cNvSpPr txBox="1"/>
            <p:nvPr/>
          </p:nvSpPr>
          <p:spPr>
            <a:xfrm>
              <a:off x="7239000" y="2847945"/>
              <a:ext cx="1447800" cy="4567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Odbojka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  <a:p>
              <a:pPr algn="ctr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</a:pPr>
              <a:r>
                <a:rPr sz="1600" b="1" err="1">
                  <a:solidFill>
                    <a:schemeClr val="tx2"/>
                  </a:solidFill>
                  <a:latin typeface="Calibri" panose="020F0502020204030204" pitchFamily="34" charset="0"/>
                </a:rPr>
                <a:t>na pesku</a:t>
              </a:r>
              <a:endParaRPr sz="1600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4738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87"/>
            <a:ext cx="9144000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4739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  <a:ln/>
        </p:spPr>
        <p:txBody>
          <a:bodyPr vert="horz" wrap="square" lIns="91440" tIns="45720" rIns="91440" bIns="45720" anchor="ctr"/>
          <a:p>
            <a:pPr algn="l" eaLnBrk="1" hangingPunct="1"/>
            <a:r>
              <a:rPr sz="3200" b="1" err="1"/>
              <a:t>Kategorije</a:t>
            </a:r>
            <a:endParaRPr sz="3200" b="1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12875"/>
            <a:ext cx="8229600" cy="4713288"/>
          </a:xfrm>
        </p:spPr>
        <p:txBody>
          <a:bodyPr vert="horz" wrap="square" lIns="91440" tIns="45720" rIns="91440" bIns="45720" numCol="1" rtlCol="0" anchor="t" anchorCtr="0" compatLnSpc="1"/>
          <a:p>
            <a:pPr marL="0" indent="0" eaLnBrk="1" hangingPunct="1">
              <a:buNone/>
            </a:pPr>
            <a:r>
              <a:rPr sz="2400" b="1" err="1">
                <a:solidFill>
                  <a:schemeClr val="bg1"/>
                </a:solidFill>
              </a:rPr>
              <a:t>Kvalifikacije / Gradska Finala / Državno</a:t>
            </a:r>
            <a:r>
              <a:rPr sz="2400" b="1">
                <a:solidFill>
                  <a:schemeClr val="bg1"/>
                </a:solidFill>
              </a:rPr>
              <a:t> finale</a:t>
            </a:r>
            <a:endParaRPr sz="2400">
              <a:solidFill>
                <a:schemeClr val="bg1"/>
              </a:solidFill>
            </a:endParaRPr>
          </a:p>
          <a:p>
            <a:pPr marL="0" indent="0" eaLnBrk="1" hangingPunct="1"/>
            <a:endParaRPr>
              <a:solidFill>
                <a:schemeClr val="bg1"/>
              </a:solidFill>
            </a:endParaRPr>
          </a:p>
        </p:txBody>
      </p:sp>
      <p:graphicFrame>
        <p:nvGraphicFramePr>
          <p:cNvPr id="244840" name="Table 244839"/>
          <p:cNvGraphicFramePr/>
          <p:nvPr/>
        </p:nvGraphicFramePr>
        <p:xfrm>
          <a:off x="609600" y="1941513"/>
          <a:ext cx="8001000" cy="4175125"/>
        </p:xfrm>
        <a:graphic>
          <a:graphicData uri="http://schemas.openxmlformats.org/drawingml/2006/table">
            <a:tbl>
              <a:tblPr/>
              <a:tblGrid>
                <a:gridCol w="1587500"/>
                <a:gridCol w="996950"/>
                <a:gridCol w="1416050"/>
                <a:gridCol w="1333500"/>
                <a:gridCol w="1268413"/>
                <a:gridCol w="1398587"/>
              </a:tblGrid>
              <a:tr h="341313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b="1" dirty="0">
                          <a:solidFill>
                            <a:srgbClr val="FFFFFF"/>
                          </a:solidFill>
                        </a:rPr>
                        <a:t>Sport</a:t>
                      </a:r>
                      <a:endParaRPr lang="hr-BA" altLang="x-none" sz="13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b="1" dirty="0">
                          <a:solidFill>
                            <a:srgbClr val="FFFFFF"/>
                          </a:solidFill>
                        </a:rPr>
                        <a:t>Max. Igrača</a:t>
                      </a:r>
                      <a:endParaRPr lang="hr-BA" altLang="x-none" sz="13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b="1" dirty="0">
                          <a:solidFill>
                            <a:srgbClr val="FFFFFF"/>
                          </a:solidFill>
                        </a:rPr>
                        <a:t>Konkurencija</a:t>
                      </a:r>
                      <a:endParaRPr lang="hr-BA" altLang="x-none" sz="13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b="1" dirty="0">
                          <a:solidFill>
                            <a:srgbClr val="FFFFFF"/>
                          </a:solidFill>
                        </a:rPr>
                        <a:t>Mlađi pioniri</a:t>
                      </a:r>
                      <a:endParaRPr lang="hr-BA" altLang="x-none" sz="13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b="1" dirty="0">
                          <a:solidFill>
                            <a:srgbClr val="FFFFFF"/>
                          </a:solidFill>
                        </a:rPr>
                        <a:t>Pioniri</a:t>
                      </a:r>
                      <a:endParaRPr lang="hr-BA" altLang="x-none" sz="13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b="1" dirty="0">
                          <a:solidFill>
                            <a:srgbClr val="FFFFFF"/>
                          </a:solidFill>
                        </a:rPr>
                        <a:t>Kadeti</a:t>
                      </a:r>
                      <a:endParaRPr lang="hr-BA" altLang="x-none" sz="13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</a:tr>
              <a:tr h="28892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Mali fudbal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Muška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sz="130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28892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Odbojka 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12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Muška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92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Odbojka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12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Ženska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41312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Odbojka na pesku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Ženska i Muška 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1313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Rukomet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12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Ženska i Muška 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2004.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28892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Ulična košarka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Ženska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92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Ulična košarka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Muška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41312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Tenis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Pojedinci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Ženska i Muška 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1313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Stoni tenis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Pojedinci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Ženska i Muška 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2006.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41312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Šah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Pojedinci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Ženska i Muška 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2007.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2003.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1313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Atletika-trka na 60m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sz="1300">
                          <a:solidFill>
                            <a:srgbClr val="000000"/>
                          </a:solidFill>
                        </a:rPr>
                        <a:t>MOI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sz="1300">
                          <a:solidFill>
                            <a:srgbClr val="000000"/>
                          </a:solidFill>
                        </a:rPr>
                        <a:t>SSSS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sz="130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sz="1300" dirty="0">
                          <a:solidFill>
                            <a:srgbClr val="000000"/>
                          </a:solidFill>
                        </a:rPr>
                        <a:t>----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sz="1300">
                          <a:solidFill>
                            <a:srgbClr val="000000"/>
                          </a:solidFill>
                        </a:rPr>
                        <a:t>----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41312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Između dve vatre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Mešovita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sz="130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hr-HR" altLang="x-none" sz="1300" dirty="0">
                          <a:solidFill>
                            <a:srgbClr val="000000"/>
                          </a:solidFill>
                        </a:rPr>
                        <a:t>2007. i mlađi</a:t>
                      </a: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hr-BA" altLang="x-none" sz="13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4BACC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8050" name="Title 25804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>
            <a:r>
              <a:rPr err="1"/>
              <a:t>SIM sezona</a:t>
            </a:r>
            <a:r>
              <a:rPr lang="sr-Latn-CS" altLang="x-none" dirty="0"/>
              <a:t> 2018.</a:t>
            </a:r>
            <a:endParaRPr/>
          </a:p>
        </p:txBody>
      </p:sp>
      <p:sp>
        <p:nvSpPr>
          <p:cNvPr id="258051" name="Text Placeholder 25805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>
              <a:lnSpc>
                <a:spcPct val="90000"/>
              </a:lnSpc>
            </a:pPr>
            <a:r>
              <a:rPr err="1"/>
              <a:t>SPORTSKE IGRE MLADIH, u okviru programa ceremonije sve</a:t>
            </a:r>
            <a:r>
              <a:rPr lang="sr-Latn-CS" altLang="x-none" dirty="0"/>
              <a:t>č</a:t>
            </a:r>
            <a:r>
              <a:rPr err="1"/>
              <a:t>anog otvaranja</a:t>
            </a:r>
            <a:r>
              <a:rPr lang="sr-Latn-CS" altLang="x-none" dirty="0"/>
              <a:t> I</a:t>
            </a:r>
            <a:r>
              <a:rPr err="1"/>
              <a:t>gara</a:t>
            </a:r>
            <a:r>
              <a:rPr lang="sr-Latn-CS" altLang="x-none" dirty="0"/>
              <a:t>,</a:t>
            </a:r>
            <a:r>
              <a:rPr err="1"/>
              <a:t> po tradiciji mali sportisti</a:t>
            </a:r>
            <a:r>
              <a:rPr lang="sr-Latn-CS" altLang="x-none" dirty="0"/>
              <a:t> š</a:t>
            </a:r>
            <a:r>
              <a:rPr err="1"/>
              <a:t>ampioni, nose SIM baklju</a:t>
            </a:r>
            <a:r>
              <a:rPr lang="sr-Latn-CS" altLang="x-none" dirty="0"/>
              <a:t> i</a:t>
            </a:r>
            <a:r>
              <a:rPr err="1"/>
              <a:t> pristupa se paljenju SIM plamena</a:t>
            </a:r>
            <a:r>
              <a:t>. </a:t>
            </a:r>
          </a:p>
          <a:p>
            <a:pPr>
              <a:lnSpc>
                <a:spcPct val="90000"/>
              </a:lnSpc>
            </a:pPr>
            <a:r>
              <a:rPr err="1"/>
              <a:t>Novina u odnosu na prethodne takmi</a:t>
            </a:r>
            <a:r>
              <a:rPr lang="sr-Latn-CS" altLang="x-none" dirty="0"/>
              <a:t>č</a:t>
            </a:r>
            <a:r>
              <a:rPr err="1"/>
              <a:t>arske sezone</a:t>
            </a:r>
            <a:r>
              <a:rPr lang="sr-Latn-CS" altLang="x-none" dirty="0"/>
              <a:t> ć</a:t>
            </a:r>
            <a:r>
              <a:rPr err="1"/>
              <a:t>e biti</a:t>
            </a:r>
            <a:r>
              <a:rPr lang="sr-Latn-CS" altLang="x-none" dirty="0"/>
              <a:t> i</a:t>
            </a:r>
            <a:r>
              <a:rPr err="1"/>
              <a:t> polaganje</a:t>
            </a:r>
            <a:r>
              <a:t> SIM ZAKLETVE PRIJATELJSTVA. </a:t>
            </a:r>
          </a:p>
          <a:p>
            <a:pPr>
              <a:lnSpc>
                <a:spcPct val="90000"/>
              </a:lnSpc>
            </a:pPr>
            <a:r>
              <a:rPr err="1"/>
              <a:t>Na ovaj na</a:t>
            </a:r>
            <a:r>
              <a:rPr lang="sr-Latn-CS" altLang="x-none" dirty="0"/>
              <a:t>č</a:t>
            </a:r>
            <a:r>
              <a:rPr err="1"/>
              <a:t>in deca imaju mogu</a:t>
            </a:r>
            <a:r>
              <a:rPr lang="sr-Latn-CS" altLang="x-none" dirty="0"/>
              <a:t>ć</a:t>
            </a:r>
            <a:r>
              <a:rPr err="1"/>
              <a:t>nost da osete pravi</a:t>
            </a:r>
            <a:r>
              <a:rPr lang="sr-Latn-CS" altLang="x-none" dirty="0"/>
              <a:t> dož</a:t>
            </a:r>
            <a:r>
              <a:rPr err="1"/>
              <a:t>ivljaj velikih</a:t>
            </a:r>
            <a:r>
              <a:t> OLIMPIJSKIH IGARA.</a:t>
            </a:r>
          </a:p>
        </p:txBody>
      </p:sp>
      <p:pic>
        <p:nvPicPr>
          <p:cNvPr id="258052" name="Content Placeholder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2088" y="476250"/>
            <a:ext cx="1006475" cy="8651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6786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-19050" y="0"/>
            <a:ext cx="9163050" cy="6873875"/>
          </a:xfrm>
          <a:ln/>
        </p:spPr>
      </p:pic>
      <p:sp>
        <p:nvSpPr>
          <p:cNvPr id="246787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p>
            <a:pPr eaLnBrk="1" hangingPunct="1"/>
            <a:r>
              <a:rPr err="1"/>
              <a:t>Tekst SIM zakletve takmi</a:t>
            </a:r>
            <a:r>
              <a:rPr lang="sr-Latn-CS" altLang="x-none" dirty="0"/>
              <a:t>č</a:t>
            </a:r>
            <a:r>
              <a:rPr err="1"/>
              <a:t>ara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90600" y="2438400"/>
            <a:ext cx="7315200" cy="2819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just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ime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svih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takmičara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obećavam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da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ćemo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just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učestvovati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u SPORTSKIM IGRAMA MLADIH,</a:t>
            </a:r>
            <a:endParaRPr kumimoji="0" lang="en-US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just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poštujući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sportska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</a:t>
            </a:r>
            <a:r>
              <a:rPr kumimoji="0" lang="sr-Latn-C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č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ela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sr-Latn-C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pravila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SPORTSKIH</a:t>
            </a:r>
            <a:endParaRPr kumimoji="0" lang="en-US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just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IGARA MLADIH, u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istinskom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sportskom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duhu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za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just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slavu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prijateljstva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</a:t>
            </a:r>
            <a:r>
              <a:rPr kumimoji="0" lang="sr-Latn-C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tolerancije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fer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pleja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sporta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</a:t>
            </a:r>
            <a:endParaRPr kumimoji="0" lang="en-US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just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naših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ekipa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7810" name="Content Placeholder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0" y="0"/>
            <a:ext cx="9163050" cy="687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7811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p>
            <a:pPr eaLnBrk="1" hangingPunct="1"/>
            <a:r>
              <a:rPr err="1"/>
              <a:t>Tekst SIM zakletve sudija</a:t>
            </a:r>
            <a:r>
              <a:t> </a:t>
            </a:r>
          </a:p>
        </p:txBody>
      </p:sp>
      <p:sp>
        <p:nvSpPr>
          <p:cNvPr id="247812" name="Rectangle 3"/>
          <p:cNvSpPr txBox="1"/>
          <p:nvPr/>
        </p:nvSpPr>
        <p:spPr>
          <a:xfrm>
            <a:off x="990600" y="2590800"/>
            <a:ext cx="7315200" cy="24384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algn="just" eaLnBrk="0" hangingPunct="0"/>
            <a:r>
              <a:rPr sz="2800" i="1" err="1">
                <a:solidFill>
                  <a:schemeClr val="tx2"/>
                </a:solidFill>
                <a:latin typeface="Calibri" panose="020F0502020204030204" pitchFamily="34" charset="0"/>
              </a:rPr>
              <a:t>U ime sudijske organizacije i svih sudija</a:t>
            </a:r>
            <a:r>
              <a:rPr sz="2800" i="1">
                <a:solidFill>
                  <a:schemeClr val="tx2"/>
                </a:solidFill>
                <a:latin typeface="Calibri" panose="020F0502020204030204" pitchFamily="34" charset="0"/>
              </a:rPr>
              <a:t>,</a:t>
            </a:r>
            <a:endParaRPr sz="2800" i="1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342900" indent="-342900" algn="just" eaLnBrk="0" hangingPunct="0"/>
            <a:r>
              <a:rPr sz="2800" i="1" err="1">
                <a:solidFill>
                  <a:schemeClr val="tx2"/>
                </a:solidFill>
                <a:latin typeface="Calibri" panose="020F0502020204030204" pitchFamily="34" charset="0"/>
              </a:rPr>
              <a:t>obećavam da ćemo obavljati svoje zadatke na</a:t>
            </a:r>
            <a:endParaRPr sz="2800" i="1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342900" indent="-342900" algn="just" eaLnBrk="0" hangingPunct="0"/>
            <a:r>
              <a:rPr sz="2800" i="1" err="1">
                <a:solidFill>
                  <a:schemeClr val="tx2"/>
                </a:solidFill>
                <a:latin typeface="Calibri" panose="020F0502020204030204" pitchFamily="34" charset="0"/>
              </a:rPr>
              <a:t>SPORTSKIM IGRAMA MLADIH u istinskom</a:t>
            </a:r>
            <a:endParaRPr sz="2800" i="1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342900" indent="-342900" algn="just" eaLnBrk="0" hangingPunct="0"/>
            <a:r>
              <a:rPr sz="2800" i="1" err="1">
                <a:solidFill>
                  <a:schemeClr val="tx2"/>
                </a:solidFill>
                <a:latin typeface="Calibri" panose="020F0502020204030204" pitchFamily="34" charset="0"/>
              </a:rPr>
              <a:t>sportskom duhu, potpuno nepristr</a:t>
            </a:r>
            <a:r>
              <a:rPr lang="sr-Latn-CS" altLang="x-none" sz="2800" i="1" dirty="0">
                <a:solidFill>
                  <a:schemeClr val="tx2"/>
                </a:solidFill>
                <a:latin typeface="Calibri" panose="020F0502020204030204" pitchFamily="34" charset="0"/>
              </a:rPr>
              <a:t>a</a:t>
            </a:r>
            <a:r>
              <a:rPr sz="2800" i="1" err="1">
                <a:solidFill>
                  <a:schemeClr val="tx2"/>
                </a:solidFill>
                <a:latin typeface="Calibri" panose="020F0502020204030204" pitchFamily="34" charset="0"/>
              </a:rPr>
              <a:t>sno, poštujući</a:t>
            </a:r>
            <a:endParaRPr sz="2800" i="1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342900" indent="-342900" algn="just" eaLnBrk="0" hangingPunct="0"/>
            <a:r>
              <a:rPr sz="2800" i="1" err="1">
                <a:solidFill>
                  <a:schemeClr val="tx2"/>
                </a:solidFill>
                <a:latin typeface="Calibri" panose="020F0502020204030204" pitchFamily="34" charset="0"/>
              </a:rPr>
              <a:t>pravila</a:t>
            </a:r>
            <a:r>
              <a:rPr sz="2800" i="1">
                <a:solidFill>
                  <a:schemeClr val="tx2"/>
                </a:solidFill>
                <a:latin typeface="Calibri" panose="020F0502020204030204" pitchFamily="34" charset="0"/>
              </a:rPr>
              <a:t> SPORTSKIH IGARA MLADIH.</a:t>
            </a:r>
            <a:endParaRPr sz="2800" i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1" name="TextBox 1"/>
          <p:cNvSpPr txBox="1"/>
          <p:nvPr/>
        </p:nvSpPr>
        <p:spPr>
          <a:xfrm>
            <a:off x="468313" y="2997200"/>
            <a:ext cx="3025775" cy="1339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sz="1200" b="1" err="1">
                <a:latin typeface="Calibri" panose="020F0502020204030204" pitchFamily="34" charset="0"/>
              </a:rPr>
              <a:t>Sportske igre mladih - Hrvatska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Kaštelanova</a:t>
            </a:r>
            <a:r>
              <a:rPr sz="1200" b="1">
                <a:latin typeface="Calibri" panose="020F0502020204030204" pitchFamily="34" charset="0"/>
              </a:rPr>
              <a:t> 19, 21 000 Split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www.igremladih.org</a:t>
            </a:r>
            <a:endParaRPr sz="1200" b="1">
              <a:latin typeface="Calibri" panose="020F0502020204030204" pitchFamily="34" charset="0"/>
            </a:endParaRPr>
          </a:p>
          <a:p>
            <a:r>
              <a:rPr sz="1000" b="1" err="1">
                <a:latin typeface="Calibri" panose="020F0502020204030204" pitchFamily="34" charset="0"/>
              </a:rPr>
              <a:t>www.facebook.com/sportske.igre.mladih</a:t>
            </a:r>
            <a:endParaRPr sz="10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info@igremladih.org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>
                <a:latin typeface="Calibri" panose="020F0502020204030204" pitchFamily="34" charset="0"/>
              </a:rPr>
              <a:t>Tel: 00 385 21 551 440</a:t>
            </a:r>
            <a:endParaRPr sz="1200" b="1">
              <a:latin typeface="Calibri" panose="020F0502020204030204" pitchFamily="34" charset="0"/>
            </a:endParaRPr>
          </a:p>
          <a:p>
            <a:endParaRPr sz="1200">
              <a:latin typeface="DIN Next Rounded LT Pro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700338" y="3789363"/>
            <a:ext cx="0" cy="1295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03" name="TextBox 7"/>
          <p:cNvSpPr txBox="1"/>
          <p:nvPr/>
        </p:nvSpPr>
        <p:spPr>
          <a:xfrm>
            <a:off x="2843213" y="2997200"/>
            <a:ext cx="2879725" cy="1339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sz="1200" b="1" err="1">
                <a:latin typeface="Calibri" panose="020F0502020204030204" pitchFamily="34" charset="0"/>
              </a:rPr>
              <a:t>Sportske igre mladih – Srbija</a:t>
            </a:r>
            <a:endParaRPr sz="1200" b="1">
              <a:latin typeface="Calibri" panose="020F0502020204030204" pitchFamily="34" charset="0"/>
            </a:endParaRPr>
          </a:p>
          <a:p>
            <a:r>
              <a:rPr lang="sr-Latn-CS" altLang="x-none" sz="1200" b="1" dirty="0">
                <a:latin typeface="Calibri" panose="020F0502020204030204" pitchFamily="34" charset="0"/>
              </a:rPr>
              <a:t>Ustanička 63</a:t>
            </a:r>
            <a:r>
              <a:rPr sz="1200" b="1">
                <a:latin typeface="Calibri" panose="020F0502020204030204" pitchFamily="34" charset="0"/>
              </a:rPr>
              <a:t> / </a:t>
            </a:r>
            <a:r>
              <a:rPr lang="sr-Latn-CS" altLang="x-none" sz="1200" b="1" dirty="0">
                <a:latin typeface="Calibri" panose="020F0502020204030204" pitchFamily="34" charset="0"/>
              </a:rPr>
              <a:t>24</a:t>
            </a:r>
            <a:r>
              <a:rPr sz="1200" b="1">
                <a:latin typeface="Calibri" panose="020F0502020204030204" pitchFamily="34" charset="0"/>
              </a:rPr>
              <a:t>, 11 000 Beograd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www.igremladih.co.rs</a:t>
            </a:r>
            <a:endParaRPr sz="1200" b="1">
              <a:latin typeface="Calibri" panose="020F0502020204030204" pitchFamily="34" charset="0"/>
            </a:endParaRPr>
          </a:p>
          <a:p>
            <a:r>
              <a:rPr sz="1000" b="1" err="1">
                <a:latin typeface="Calibri" panose="020F0502020204030204" pitchFamily="34" charset="0"/>
              </a:rPr>
              <a:t>www.facebook.com/sportske.igre.mladih.srbija</a:t>
            </a:r>
            <a:r>
              <a:rPr sz="1000" b="1">
                <a:latin typeface="Calibri" panose="020F0502020204030204" pitchFamily="34" charset="0"/>
              </a:rPr>
              <a:t> </a:t>
            </a:r>
            <a:endParaRPr sz="10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sim.srbije@gmail.com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>
                <a:latin typeface="Calibri" panose="020F0502020204030204" pitchFamily="34" charset="0"/>
              </a:rPr>
              <a:t>Tel: 00 381(0)6</a:t>
            </a:r>
            <a:r>
              <a:rPr lang="sr-Latn-CS" altLang="x-none" sz="1200" b="1" dirty="0">
                <a:latin typeface="Calibri" panose="020F0502020204030204" pitchFamily="34" charset="0"/>
              </a:rPr>
              <a:t>4</a:t>
            </a:r>
            <a:r>
              <a:rPr sz="1200" b="1">
                <a:latin typeface="Calibri" panose="020F0502020204030204" pitchFamily="34" charset="0"/>
              </a:rPr>
              <a:t> </a:t>
            </a:r>
            <a:r>
              <a:rPr lang="sr-Latn-CS" altLang="x-none" sz="1200" b="1" dirty="0">
                <a:latin typeface="Calibri" panose="020F0502020204030204" pitchFamily="34" charset="0"/>
              </a:rPr>
              <a:t>811 8512</a:t>
            </a:r>
            <a:endParaRPr sz="1200" b="1">
              <a:latin typeface="Calibri" panose="020F0502020204030204" pitchFamily="34" charset="0"/>
            </a:endParaRPr>
          </a:p>
          <a:p>
            <a:endParaRPr sz="1200" b="1">
              <a:latin typeface="Calibri" panose="020F0502020204030204" pitchFamily="34" charset="0"/>
            </a:endParaRPr>
          </a:p>
        </p:txBody>
      </p:sp>
      <p:pic>
        <p:nvPicPr>
          <p:cNvPr id="12800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0063" y="3786188"/>
            <a:ext cx="12700" cy="1298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8005" name="TextBox 8"/>
          <p:cNvSpPr txBox="1"/>
          <p:nvPr/>
        </p:nvSpPr>
        <p:spPr>
          <a:xfrm>
            <a:off x="5724525" y="2997200"/>
            <a:ext cx="3097213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sz="1200" b="1" err="1">
                <a:latin typeface="Calibri" panose="020F0502020204030204" pitchFamily="34" charset="0"/>
              </a:rPr>
              <a:t>Sportske igre mladih - Bosna i Hercegovina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Grbavička</a:t>
            </a:r>
            <a:r>
              <a:rPr sz="1200" b="1">
                <a:latin typeface="Calibri" panose="020F0502020204030204" pitchFamily="34" charset="0"/>
              </a:rPr>
              <a:t> 9, 71 000 Sarajevo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www.igremladih.ba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www.facebook.com/sportske.igre.mladih.bih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 err="1">
                <a:latin typeface="Calibri" panose="020F0502020204030204" pitchFamily="34" charset="0"/>
              </a:rPr>
              <a:t>office@igremladih.ba</a:t>
            </a:r>
            <a:endParaRPr sz="1200" b="1">
              <a:latin typeface="Calibri" panose="020F0502020204030204" pitchFamily="34" charset="0"/>
            </a:endParaRPr>
          </a:p>
          <a:p>
            <a:r>
              <a:rPr sz="1200" b="1">
                <a:latin typeface="Calibri" panose="020F0502020204030204" pitchFamily="34" charset="0"/>
              </a:rPr>
              <a:t>Tel: 00 387 33 711 930</a:t>
            </a:r>
            <a:endParaRPr sz="1200" b="1">
              <a:latin typeface="Calibri" panose="020F0502020204030204" pitchFamily="34" charset="0"/>
            </a:endParaRPr>
          </a:p>
        </p:txBody>
      </p:sp>
      <p:pic>
        <p:nvPicPr>
          <p:cNvPr id="128006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825" y="692150"/>
            <a:ext cx="2663825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8007" name="Picture 1" descr="igre su zakon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188913"/>
            <a:ext cx="2016125" cy="2851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0</TotalTime>
  <Words>2927</Words>
  <Application>WPS Presentation</Application>
  <PresentationFormat/>
  <Paragraphs>264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SimSun</vt:lpstr>
      <vt:lpstr>Wingdings</vt:lpstr>
      <vt:lpstr>Calibri</vt:lpstr>
      <vt:lpstr>Times New Roman</vt:lpstr>
      <vt:lpstr>DIN Next LT Pro Condensed</vt:lpstr>
      <vt:lpstr>DIN Next Rounded LT Pro</vt:lpstr>
      <vt:lpstr>Microsoft YaHei</vt:lpstr>
      <vt:lpstr/>
      <vt:lpstr>Arial Unicode MS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Bojan</dc:creator>
  <cp:lastModifiedBy>Korisnik</cp:lastModifiedBy>
  <cp:revision>615</cp:revision>
  <dcterms:created xsi:type="dcterms:W3CDTF">2017-03-31T14:06:06Z</dcterms:created>
  <dcterms:modified xsi:type="dcterms:W3CDTF">2018-04-13T19:04:59Z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1033-10.2.0.6020</vt:lpwstr>
  </property>
</Properties>
</file>